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6CF6-02DA-42B5-B171-E3294CC4231A}" type="datetimeFigureOut">
              <a:rPr lang="fr-RE" smtClean="0"/>
              <a:t>12/09/2017</a:t>
            </a:fld>
            <a:endParaRPr lang="fr-R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144C-AF2F-4626-8F57-178330BF4B6C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71365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C7CE-978D-4182-84C6-03E24FFB70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7B7C-FB27-4EB5-A4B0-F2FD9FAC9CC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ADDD-C7F7-4424-BA96-1FD8564BBD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B324-EA80-4003-80DF-FAC294C5B7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8C4A-ED2F-4B98-A8EF-EB95FB4FDF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DF7F-FA9C-4643-BCDB-A4AF3161044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8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59C-0239-4D9B-8400-EB766F07D1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6E3B-2867-4D86-B7F7-904170BA159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B1B0-EA54-40E5-9D49-E956F278061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29D8A-02BC-4664-88BA-B5ED37BABE2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A706-162F-4D0E-A49A-7B17DD0462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94E1-06E2-4964-953F-15B8F337F05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3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705A-C388-4699-9DB7-C93505A08D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2AE5-46F4-46EC-B567-F616B2DD56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F71A-169A-4DE2-BA6C-C503F98BD0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2482-55FC-4358-877D-6B0EE59B12C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6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FFC6-285F-49EA-A70B-37C9D0295C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DEC7-147D-4F0B-8FF6-3968E66350F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F8CA-AA62-44B9-A85A-14FEE4D2B54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0C4B-4E42-4CC3-A801-5D71402534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60F3-2533-44A5-BF2A-43E5B8C2D0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3D1-4E44-48FF-85AE-9C5FBD4E2FA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4C4A-6498-4B0B-90D9-1BE7ADB9A7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B463-4090-41D5-915D-10DF9E596BD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93BB-9843-4369-84E3-4D51BDDFB5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43CE-0B72-4294-8872-B8F477ADE26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B6239-8F84-49E6-9730-2029914231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EB5BC-66BB-4178-BF5D-A14EFDED96D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Arthroplastie de l’épaule</a:t>
            </a:r>
          </a:p>
        </p:txBody>
      </p:sp>
      <p:sp>
        <p:nvSpPr>
          <p:cNvPr id="18227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Richard Ballas</a:t>
            </a:r>
          </a:p>
        </p:txBody>
      </p:sp>
    </p:spTree>
    <p:extLst>
      <p:ext uri="{BB962C8B-B14F-4D97-AF65-F5344CB8AC3E}">
        <p14:creationId xmlns:p14="http://schemas.microsoft.com/office/powerpoint/2010/main" val="15510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1491" name="Picture 2" descr="I:\Médecine\Icono\Epaule\DSC003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2347913"/>
            <a:ext cx="4038600" cy="3028950"/>
          </a:xfrm>
        </p:spPr>
      </p:pic>
      <p:pic>
        <p:nvPicPr>
          <p:cNvPr id="191493" name="Picture 12" descr="DSC005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9" y="2349500"/>
            <a:ext cx="345757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67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2515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2517" name="Picture 3" descr="I:\Médecine\TESS inversées sans tige\DSC00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8076" y="1268414"/>
            <a:ext cx="40354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32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r-FR" dirty="0"/>
              <a:t>Fracture per et post-opératoire</a:t>
            </a:r>
          </a:p>
          <a:p>
            <a:pPr>
              <a:defRPr/>
            </a:pPr>
            <a:r>
              <a:rPr lang="fr-FR" dirty="0"/>
              <a:t>Infection</a:t>
            </a:r>
          </a:p>
          <a:p>
            <a:pPr>
              <a:defRPr/>
            </a:pPr>
            <a:r>
              <a:rPr lang="fr-FR" dirty="0"/>
              <a:t>Instabilité</a:t>
            </a:r>
          </a:p>
          <a:p>
            <a:pPr>
              <a:defRPr/>
            </a:pPr>
            <a:r>
              <a:rPr lang="fr-FR" dirty="0"/>
              <a:t>Problème glénoïdien</a:t>
            </a:r>
          </a:p>
          <a:p>
            <a:pPr>
              <a:defRPr/>
            </a:pPr>
            <a:r>
              <a:rPr lang="fr-FR" dirty="0"/>
              <a:t>Descellement</a:t>
            </a:r>
          </a:p>
          <a:p>
            <a:pPr>
              <a:defRPr/>
            </a:pPr>
            <a:r>
              <a:rPr lang="fr-FR" dirty="0"/>
              <a:t>Rupture de coiffe</a:t>
            </a:r>
          </a:p>
          <a:p>
            <a:pPr>
              <a:defRPr/>
            </a:pPr>
            <a:r>
              <a:rPr lang="fr-FR" dirty="0"/>
              <a:t>Lésion neurologiques</a:t>
            </a:r>
          </a:p>
          <a:p>
            <a:pPr>
              <a:defRPr/>
            </a:pPr>
            <a:r>
              <a:rPr lang="fr-FR" dirty="0"/>
              <a:t>Ossifications</a:t>
            </a:r>
          </a:p>
          <a:p>
            <a:pPr>
              <a:defRPr/>
            </a:pPr>
            <a:r>
              <a:rPr lang="fr-FR" dirty="0"/>
              <a:t>Descellement</a:t>
            </a:r>
          </a:p>
          <a:p>
            <a:pPr>
              <a:defRPr/>
            </a:pPr>
            <a:r>
              <a:rPr lang="fr-FR" dirty="0"/>
              <a:t>Fracture matériel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SDRC I</a:t>
            </a:r>
          </a:p>
          <a:p>
            <a:pPr>
              <a:defRPr/>
            </a:pPr>
            <a:r>
              <a:rPr lang="fr-FR" dirty="0"/>
              <a:t>Raideur</a:t>
            </a:r>
          </a:p>
          <a:p>
            <a:pPr>
              <a:defRPr/>
            </a:pPr>
            <a:r>
              <a:rPr lang="fr-FR" dirty="0"/>
              <a:t>Douleur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60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62" name="Picture 2" descr="I:\Médecine\Icono\Epaule\DSC003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347913"/>
            <a:ext cx="4038600" cy="3028950"/>
          </a:xfrm>
        </p:spPr>
      </p:pic>
      <p:pic>
        <p:nvPicPr>
          <p:cNvPr id="194563" name="Picture 3" descr="I:\Médecine\Icono\Epaule\IMG_119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00825" y="2133601"/>
            <a:ext cx="3024188" cy="3167063"/>
          </a:xfrm>
        </p:spPr>
      </p:pic>
    </p:spTree>
    <p:extLst>
      <p:ext uri="{BB962C8B-B14F-4D97-AF65-F5344CB8AC3E}">
        <p14:creationId xmlns:p14="http://schemas.microsoft.com/office/powerpoint/2010/main" val="89375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Généralités</a:t>
            </a:r>
          </a:p>
        </p:txBody>
      </p:sp>
      <p:sp>
        <p:nvSpPr>
          <p:cNvPr id="18329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  <a:p>
            <a:r>
              <a:rPr lang="fr-FR"/>
              <a:t>Jules Emile Péan 1892</a:t>
            </a:r>
          </a:p>
          <a:p>
            <a:endParaRPr lang="fr-FR"/>
          </a:p>
          <a:p>
            <a:r>
              <a:rPr lang="fr-FR"/>
              <a:t>Résection arthroplasties</a:t>
            </a:r>
          </a:p>
          <a:p>
            <a:endParaRPr lang="fr-FR"/>
          </a:p>
          <a:p>
            <a:r>
              <a:rPr lang="fr-FR"/>
              <a:t>CS Neer 1950</a:t>
            </a:r>
          </a:p>
        </p:txBody>
      </p:sp>
    </p:spTree>
    <p:extLst>
      <p:ext uri="{BB962C8B-B14F-4D97-AF65-F5344CB8AC3E}">
        <p14:creationId xmlns:p14="http://schemas.microsoft.com/office/powerpoint/2010/main" val="226169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Indications</a:t>
            </a:r>
          </a:p>
        </p:txBody>
      </p:sp>
      <p:sp>
        <p:nvSpPr>
          <p:cNvPr id="1843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Arthrose primitive, omarthrose</a:t>
            </a:r>
          </a:p>
          <a:p>
            <a:r>
              <a:rPr lang="fr-FR"/>
              <a:t>Arthrite rhumatoïde</a:t>
            </a:r>
          </a:p>
          <a:p>
            <a:r>
              <a:rPr lang="fr-FR"/>
              <a:t>Nécrose</a:t>
            </a:r>
          </a:p>
          <a:p>
            <a:r>
              <a:rPr lang="fr-FR"/>
              <a:t>Arthrose post-traumatique</a:t>
            </a:r>
          </a:p>
          <a:p>
            <a:r>
              <a:rPr lang="fr-FR"/>
              <a:t>Omarthrose avec rupture de coiffe</a:t>
            </a:r>
          </a:p>
          <a:p>
            <a:r>
              <a:rPr lang="fr-FR"/>
              <a:t>Omarthrose excentrée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pPr>
              <a:buFontTx/>
              <a:buNone/>
            </a:pPr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72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Voies d’abord</a:t>
            </a:r>
          </a:p>
        </p:txBody>
      </p:sp>
      <p:sp>
        <p:nvSpPr>
          <p:cNvPr id="1853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Delto-pectorale</a:t>
            </a:r>
          </a:p>
          <a:p>
            <a:pPr lvl="1"/>
            <a:r>
              <a:rPr lang="fr-FR"/>
              <a:t>Relèvement du sous scapulaire</a:t>
            </a:r>
          </a:p>
          <a:p>
            <a:pPr lvl="1"/>
            <a:endParaRPr lang="fr-FR"/>
          </a:p>
          <a:p>
            <a:r>
              <a:rPr lang="fr-FR"/>
              <a:t>Supérieure, antéro-postérieure</a:t>
            </a:r>
          </a:p>
          <a:p>
            <a:pPr lvl="1"/>
            <a:r>
              <a:rPr lang="fr-FR"/>
              <a:t>Relèvement du deltoïde antérieur</a:t>
            </a:r>
          </a:p>
          <a:p>
            <a:endParaRPr lang="fr-FR"/>
          </a:p>
          <a:p>
            <a:r>
              <a:rPr lang="fr-FR"/>
              <a:t>Externe</a:t>
            </a:r>
          </a:p>
        </p:txBody>
      </p:sp>
    </p:spTree>
    <p:extLst>
      <p:ext uri="{BB962C8B-B14F-4D97-AF65-F5344CB8AC3E}">
        <p14:creationId xmlns:p14="http://schemas.microsoft.com/office/powerpoint/2010/main" val="112807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Prothèse anatomique</a:t>
            </a:r>
          </a:p>
        </p:txBody>
      </p:sp>
      <p:sp>
        <p:nvSpPr>
          <p:cNvPr id="18637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Arthrose primitive, omarthrose</a:t>
            </a:r>
          </a:p>
          <a:p>
            <a:r>
              <a:rPr lang="fr-FR"/>
              <a:t>Arthrite rhumatoïde</a:t>
            </a:r>
          </a:p>
          <a:p>
            <a:r>
              <a:rPr lang="fr-FR"/>
              <a:t>Nécrose</a:t>
            </a:r>
          </a:p>
          <a:p>
            <a:r>
              <a:rPr lang="fr-FR"/>
              <a:t>Arthrose post-traumatique</a:t>
            </a:r>
          </a:p>
          <a:p>
            <a:r>
              <a:rPr lang="fr-FR"/>
              <a:t>Arthrose post-instabilité</a:t>
            </a:r>
          </a:p>
          <a:p>
            <a:r>
              <a:rPr lang="fr-FR"/>
              <a:t>Omarthrose avec rupture de coiffe St 1-2, +/- réparation de coiffe</a:t>
            </a:r>
          </a:p>
          <a:p>
            <a:endParaRPr lang="fr-FR"/>
          </a:p>
        </p:txBody>
      </p:sp>
      <p:pic>
        <p:nvPicPr>
          <p:cNvPr id="186371" name="Picture 3" descr="C:\Users\Ballas\Desktop\TESS cals vicieux\Rx tess cals vicieux\CLOVET^PIERRE_EX20110315_0_SE1_IM1.jpg"/>
          <p:cNvPicPr>
            <a:picLocks noChangeAspect="1" noChangeArrowheads="1"/>
          </p:cNvPicPr>
          <p:nvPr/>
        </p:nvPicPr>
        <p:blipFill>
          <a:blip r:embed="rId2"/>
          <a:srcRect l="8997" t="28638" r="11172" b="15677"/>
          <a:stretch>
            <a:fillRect/>
          </a:stretch>
        </p:blipFill>
        <p:spPr bwMode="auto">
          <a:xfrm>
            <a:off x="6959600" y="4502150"/>
            <a:ext cx="238918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03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Déroulement opératoire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r-FR" dirty="0"/>
              <a:t>Installation</a:t>
            </a:r>
          </a:p>
          <a:p>
            <a:pPr>
              <a:defRPr/>
            </a:pPr>
            <a:r>
              <a:rPr lang="fr-FR" dirty="0"/>
              <a:t>Voie d’abord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Coupe osseuse au col huméral</a:t>
            </a:r>
          </a:p>
          <a:p>
            <a:pPr>
              <a:defRPr/>
            </a:pPr>
            <a:r>
              <a:rPr lang="fr-FR" dirty="0"/>
              <a:t>Fût huméral</a:t>
            </a:r>
          </a:p>
          <a:p>
            <a:pPr>
              <a:defRPr/>
            </a:pPr>
            <a:r>
              <a:rPr lang="fr-FR" dirty="0"/>
              <a:t>Essai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Avivement de la glène</a:t>
            </a:r>
          </a:p>
          <a:p>
            <a:pPr>
              <a:defRPr/>
            </a:pPr>
            <a:r>
              <a:rPr lang="fr-FR" dirty="0"/>
              <a:t>Cage glénoïdienne</a:t>
            </a:r>
          </a:p>
          <a:p>
            <a:pPr>
              <a:defRPr/>
            </a:pPr>
            <a:r>
              <a:rPr lang="fr-FR" dirty="0"/>
              <a:t>Essai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Essai de la prothèse: tension, stabilité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Implant définitif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84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Suites</a:t>
            </a:r>
          </a:p>
        </p:txBody>
      </p:sp>
      <p:sp>
        <p:nvSpPr>
          <p:cNvPr id="18841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Bandage coude au corps 6 semaines</a:t>
            </a:r>
          </a:p>
          <a:p>
            <a:endParaRPr lang="fr-FR"/>
          </a:p>
          <a:p>
            <a:r>
              <a:rPr lang="fr-FR"/>
              <a:t>Rééducation passive d’emblée pour PTE</a:t>
            </a:r>
          </a:p>
          <a:p>
            <a:r>
              <a:rPr lang="fr-FR"/>
              <a:t>Actif à 6 semaines</a:t>
            </a:r>
          </a:p>
          <a:p>
            <a:endParaRPr lang="fr-FR"/>
          </a:p>
          <a:p>
            <a:r>
              <a:rPr lang="fr-FR"/>
              <a:t>Attention au sous-scapulaire réinséré</a:t>
            </a:r>
          </a:p>
          <a:p>
            <a:endParaRPr lang="fr-FR"/>
          </a:p>
          <a:p>
            <a:r>
              <a:rPr lang="fr-FR"/>
              <a:t>Limites : la glêne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28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Prothèse inversée</a:t>
            </a:r>
          </a:p>
        </p:txBody>
      </p:sp>
      <p:sp>
        <p:nvSpPr>
          <p:cNvPr id="1894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Grammont, années 1980</a:t>
            </a:r>
          </a:p>
          <a:p>
            <a:endParaRPr lang="fr-FR"/>
          </a:p>
          <a:p>
            <a:r>
              <a:rPr lang="fr-FR"/>
              <a:t>Omarthrose excentrée</a:t>
            </a:r>
          </a:p>
          <a:p>
            <a:r>
              <a:rPr lang="fr-FR"/>
              <a:t>Omarthrose avec coiffe non fonctionnelle</a:t>
            </a:r>
          </a:p>
          <a:p>
            <a:r>
              <a:rPr lang="fr-FR"/>
              <a:t>Fracture </a:t>
            </a:r>
          </a:p>
          <a:p>
            <a:pPr lvl="1"/>
            <a:r>
              <a:rPr lang="fr-FR"/>
              <a:t>&gt;70ans</a:t>
            </a:r>
          </a:p>
          <a:p>
            <a:pPr lvl="1"/>
            <a:r>
              <a:rPr lang="fr-FR"/>
              <a:t>Risque nécrose élevé</a:t>
            </a:r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18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620713"/>
            <a:ext cx="8229600" cy="55054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FR" sz="3000"/>
              <a:t>Epaule pseudo-paralytique</a:t>
            </a:r>
          </a:p>
          <a:p>
            <a:pPr>
              <a:lnSpc>
                <a:spcPct val="80000"/>
              </a:lnSpc>
            </a:pPr>
            <a:endParaRPr lang="fr-FR" sz="3000"/>
          </a:p>
          <a:p>
            <a:pPr>
              <a:lnSpc>
                <a:spcPct val="80000"/>
              </a:lnSpc>
            </a:pPr>
            <a:r>
              <a:rPr lang="fr-FR" sz="3000"/>
              <a:t>Prothèse contrainte</a:t>
            </a:r>
          </a:p>
          <a:p>
            <a:pPr>
              <a:lnSpc>
                <a:spcPct val="80000"/>
              </a:lnSpc>
            </a:pPr>
            <a:endParaRPr lang="fr-FR" sz="3000"/>
          </a:p>
          <a:p>
            <a:pPr>
              <a:lnSpc>
                <a:spcPct val="80000"/>
              </a:lnSpc>
            </a:pPr>
            <a:r>
              <a:rPr lang="fr-FR" sz="3000"/>
              <a:t>Abaisse et médialise le centre de rotation</a:t>
            </a:r>
          </a:p>
          <a:p>
            <a:pPr>
              <a:lnSpc>
                <a:spcPct val="80000"/>
              </a:lnSpc>
            </a:pPr>
            <a:r>
              <a:rPr lang="fr-FR" sz="3000"/>
              <a:t>Deltoïde, unique abducteur</a:t>
            </a:r>
          </a:p>
          <a:p>
            <a:pPr>
              <a:lnSpc>
                <a:spcPct val="80000"/>
              </a:lnSpc>
            </a:pPr>
            <a:endParaRPr lang="fr-FR" sz="3000"/>
          </a:p>
          <a:p>
            <a:pPr>
              <a:lnSpc>
                <a:spcPct val="80000"/>
              </a:lnSpc>
            </a:pPr>
            <a:r>
              <a:rPr lang="fr-FR" sz="3000"/>
              <a:t>Métaglene</a:t>
            </a:r>
          </a:p>
          <a:p>
            <a:pPr>
              <a:lnSpc>
                <a:spcPct val="80000"/>
              </a:lnSpc>
            </a:pPr>
            <a:r>
              <a:rPr lang="fr-FR" sz="3000"/>
              <a:t>Glénosphère</a:t>
            </a:r>
          </a:p>
          <a:p>
            <a:pPr>
              <a:lnSpc>
                <a:spcPct val="80000"/>
              </a:lnSpc>
            </a:pPr>
            <a:endParaRPr lang="fr-FR" sz="3000"/>
          </a:p>
          <a:p>
            <a:pPr>
              <a:lnSpc>
                <a:spcPct val="80000"/>
              </a:lnSpc>
            </a:pPr>
            <a:r>
              <a:rPr lang="fr-FR" sz="3000"/>
              <a:t>Limites :</a:t>
            </a:r>
          </a:p>
          <a:p>
            <a:pPr lvl="1">
              <a:lnSpc>
                <a:spcPct val="80000"/>
              </a:lnSpc>
            </a:pPr>
            <a:r>
              <a:rPr lang="fr-FR" sz="2600"/>
              <a:t>Résultats limités</a:t>
            </a:r>
          </a:p>
          <a:p>
            <a:pPr lvl="1">
              <a:lnSpc>
                <a:spcPct val="80000"/>
              </a:lnSpc>
            </a:pPr>
            <a:r>
              <a:rPr lang="fr-FR" sz="2600"/>
              <a:t>Survie</a:t>
            </a:r>
          </a:p>
          <a:p>
            <a:pPr lvl="1">
              <a:lnSpc>
                <a:spcPct val="80000"/>
              </a:lnSpc>
            </a:pPr>
            <a:r>
              <a:rPr lang="fr-FR" sz="2600"/>
              <a:t>Encoche scapulaire</a:t>
            </a:r>
          </a:p>
          <a:p>
            <a:pPr>
              <a:lnSpc>
                <a:spcPct val="80000"/>
              </a:lnSpc>
            </a:pPr>
            <a:endParaRPr lang="fr-FR" sz="3000"/>
          </a:p>
        </p:txBody>
      </p:sp>
    </p:spTree>
    <p:extLst>
      <p:ext uri="{BB962C8B-B14F-4D97-AF65-F5344CB8AC3E}">
        <p14:creationId xmlns:p14="http://schemas.microsoft.com/office/powerpoint/2010/main" val="149990894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192</Words>
  <Application>Microsoft Office PowerPoint</Application>
  <PresentationFormat>Grand écran</PresentationFormat>
  <Paragraphs>96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1_Thème Office</vt:lpstr>
      <vt:lpstr>Arthroplastie de l’épaule</vt:lpstr>
      <vt:lpstr>Généralités</vt:lpstr>
      <vt:lpstr>Indications</vt:lpstr>
      <vt:lpstr>Voies d’abord</vt:lpstr>
      <vt:lpstr>Prothèse anatomique</vt:lpstr>
      <vt:lpstr>Déroulement opératoire</vt:lpstr>
      <vt:lpstr>Suites</vt:lpstr>
      <vt:lpstr>Prothèse inversée</vt:lpstr>
      <vt:lpstr>Présentation PowerPoint</vt:lpstr>
      <vt:lpstr>Présentation PowerPoint</vt:lpstr>
      <vt:lpstr>Présentation PowerPoint</vt:lpstr>
      <vt:lpstr>Complications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de la Scapula</dc:title>
  <dc:creator>richardballas</dc:creator>
  <cp:lastModifiedBy>richardballas</cp:lastModifiedBy>
  <cp:revision>6</cp:revision>
  <dcterms:created xsi:type="dcterms:W3CDTF">2017-09-12T11:28:00Z</dcterms:created>
  <dcterms:modified xsi:type="dcterms:W3CDTF">2017-09-12T11:32:56Z</dcterms:modified>
</cp:coreProperties>
</file>